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7"/>
  </p:handoutMasterIdLst>
  <p:sldIdLst>
    <p:sldId id="256" r:id="rId2"/>
    <p:sldId id="259" r:id="rId3"/>
    <p:sldId id="260" r:id="rId4"/>
    <p:sldId id="257" r:id="rId5"/>
    <p:sldId id="261" r:id="rId6"/>
  </p:sldIdLst>
  <p:sldSz cx="9144000" cy="6858000" type="screen4x3"/>
  <p:notesSz cx="6802438" cy="99345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4660"/>
  </p:normalViewPr>
  <p:slideViewPr>
    <p:cSldViewPr snapToGrid="0">
      <p:cViewPr varScale="1">
        <p:scale>
          <a:sx n="80" d="100"/>
          <a:sy n="80" d="100"/>
        </p:scale>
        <p:origin x="11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723" cy="4984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3141" y="0"/>
            <a:ext cx="2947723" cy="4984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335E4-CCF9-46EB-9711-3094E45E6A01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36123"/>
            <a:ext cx="2947723" cy="4984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3141" y="9436123"/>
            <a:ext cx="2947723" cy="4984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7647F-72DA-48FC-9728-5B26D8F072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69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257E-EA85-4776-B124-31C3E71484A4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DE33-E45B-4279-9888-B39F1E68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22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257E-EA85-4776-B124-31C3E71484A4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DE33-E45B-4279-9888-B39F1E68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530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257E-EA85-4776-B124-31C3E71484A4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DE33-E45B-4279-9888-B39F1E68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197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257E-EA85-4776-B124-31C3E71484A4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DE33-E45B-4279-9888-B39F1E68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275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257E-EA85-4776-B124-31C3E71484A4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DE33-E45B-4279-9888-B39F1E68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25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257E-EA85-4776-B124-31C3E71484A4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DE33-E45B-4279-9888-B39F1E68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579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257E-EA85-4776-B124-31C3E71484A4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DE33-E45B-4279-9888-B39F1E68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879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257E-EA85-4776-B124-31C3E71484A4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DE33-E45B-4279-9888-B39F1E68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60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257E-EA85-4776-B124-31C3E71484A4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DE33-E45B-4279-9888-B39F1E68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461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257E-EA85-4776-B124-31C3E71484A4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DE33-E45B-4279-9888-B39F1E68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279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257E-EA85-4776-B124-31C3E71484A4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DE33-E45B-4279-9888-B39F1E68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341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74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2257E-EA85-4776-B124-31C3E71484A4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DE33-E45B-4279-9888-B39F1E68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479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m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1789656"/>
            <a:ext cx="9144000" cy="23876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單元三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不問自取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748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28824" y="316999"/>
            <a:ext cx="4893845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日記</a:t>
            </a:r>
            <a:endParaRPr lang="en-GB" dirty="0"/>
          </a:p>
        </p:txBody>
      </p:sp>
      <p:sp>
        <p:nvSpPr>
          <p:cNvPr id="10" name="內容版面配置區 9"/>
          <p:cNvSpPr>
            <a:spLocks noGrp="1"/>
          </p:cNvSpPr>
          <p:nvPr>
            <p:ph idx="1"/>
          </p:nvPr>
        </p:nvSpPr>
        <p:spPr>
          <a:xfrm>
            <a:off x="360947" y="1642562"/>
            <a:ext cx="4114800" cy="4138628"/>
          </a:xfrm>
          <a:prstGeom prst="verticalScroll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defRPr/>
            </a:pPr>
            <a:r>
              <a:rPr lang="en-GB" sz="1400" kern="0" dirty="0">
                <a:solidFill>
                  <a:srgbClr val="000000"/>
                </a:solidFill>
                <a:latin typeface="Calibri" panose="020F0502020204030204"/>
                <a:ea typeface="新細明體" panose="02020500000000000000" pitchFamily="18" charset="-120"/>
                <a:cs typeface="Times New Roman" panose="02020603050405020304" pitchFamily="18" charset="0"/>
              </a:rPr>
              <a:t> </a:t>
            </a:r>
            <a:endParaRPr lang="en-GB" sz="1100" kern="0" dirty="0">
              <a:solidFill>
                <a:sysClr val="window" lastClr="FFFFFF"/>
              </a:solidFill>
              <a:latin typeface="Calibri" panose="020F0502020204030204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defRPr/>
            </a:pPr>
            <a:r>
              <a:rPr lang="zh-TW" altLang="en-US" sz="1800" kern="0" dirty="0">
                <a:solidFill>
                  <a:srgbClr val="000000"/>
                </a:solidFill>
                <a:latin typeface="Calibri" panose="020F0502020204030204"/>
                <a:ea typeface="新細明體" panose="02020500000000000000" pitchFamily="18" charset="-120"/>
                <a:cs typeface="Times New Roman" panose="02020603050405020304" pitchFamily="18" charset="0"/>
              </a:rPr>
              <a:t>十一月十六日</a:t>
            </a:r>
            <a:r>
              <a:rPr lang="en-GB" sz="1800" kern="0" dirty="0">
                <a:solidFill>
                  <a:srgbClr val="000000"/>
                </a:solidFill>
                <a:latin typeface="Calibri" panose="020F0502020204030204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zh-TW" altLang="en-US" sz="1800" kern="0" dirty="0" smtClean="0">
                <a:solidFill>
                  <a:srgbClr val="000000"/>
                </a:solidFill>
                <a:latin typeface="Calibri" panose="020F0502020204030204"/>
                <a:ea typeface="新細明體" panose="02020500000000000000" pitchFamily="18" charset="-120"/>
                <a:cs typeface="Times New Roman" panose="02020603050405020304" pitchFamily="18" charset="0"/>
              </a:rPr>
              <a:t>晴</a:t>
            </a:r>
            <a:endParaRPr lang="en-US" altLang="zh-TW" sz="1800" kern="0" dirty="0" smtClean="0">
              <a:solidFill>
                <a:srgbClr val="000000"/>
              </a:solidFill>
              <a:latin typeface="Calibri" panose="020F0502020204030204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defRPr/>
            </a:pPr>
            <a:endParaRPr lang="en-GB" sz="1800" kern="0" dirty="0">
              <a:solidFill>
                <a:sysClr val="window" lastClr="FFFFFF"/>
              </a:solidFill>
              <a:latin typeface="Calibri" panose="020F0502020204030204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defRPr/>
            </a:pPr>
            <a:r>
              <a:rPr lang="zh-TW" altLang="en-US" sz="1800" kern="0" dirty="0">
                <a:solidFill>
                  <a:srgbClr val="000000"/>
                </a:solidFill>
                <a:latin typeface="Calibri" panose="020F0502020204030204"/>
                <a:ea typeface="新細明體" panose="02020500000000000000" pitchFamily="18" charset="-120"/>
                <a:cs typeface="Times New Roman" panose="02020603050405020304" pitchFamily="18" charset="0"/>
              </a:rPr>
              <a:t>媽媽的生日快到了！很想買份禮物送給她，逗她開心！這幾個月努力地儲起零用錢，連最喜歡的零食也忍住不買，終於儲夠一百元，太好了！！</a:t>
            </a:r>
            <a:endParaRPr lang="en-GB" sz="1800" kern="0" dirty="0">
              <a:solidFill>
                <a:sysClr val="window" lastClr="FFFFFF"/>
              </a:solidFill>
              <a:latin typeface="Calibri" panose="020F0502020204030204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defRPr/>
            </a:pPr>
            <a:r>
              <a:rPr lang="zh-TW" altLang="en-US" sz="1800" kern="0" dirty="0">
                <a:solidFill>
                  <a:srgbClr val="000000"/>
                </a:solidFill>
                <a:latin typeface="Calibri" panose="020F0502020204030204"/>
                <a:ea typeface="新細明體" panose="02020500000000000000" pitchFamily="18" charset="-120"/>
                <a:cs typeface="Times New Roman" panose="02020603050405020304" pitchFamily="18" charset="0"/>
              </a:rPr>
              <a:t>明天去買禮物，買什麼好呢？</a:t>
            </a:r>
            <a:endParaRPr lang="en-GB" sz="1800" kern="0" dirty="0">
              <a:solidFill>
                <a:sysClr val="window" lastClr="FFFFFF"/>
              </a:solidFill>
              <a:latin typeface="Calibri" panose="020F0502020204030204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defRPr/>
            </a:pPr>
            <a:r>
              <a:rPr lang="zh-TW" altLang="en-US" sz="1800" kern="0" dirty="0">
                <a:solidFill>
                  <a:srgbClr val="000000"/>
                </a:solidFill>
                <a:latin typeface="Calibri" panose="020F0502020204030204"/>
                <a:ea typeface="新細明體" panose="02020500000000000000" pitchFamily="18" charset="-120"/>
                <a:cs typeface="Times New Roman" panose="02020603050405020304" pitchFamily="18" charset="0"/>
              </a:rPr>
              <a:t>好想見到媽媽收禮物時的驚喜表情！</a:t>
            </a:r>
            <a:endParaRPr lang="en-GB" sz="1800" kern="0" dirty="0">
              <a:solidFill>
                <a:sysClr val="window" lastClr="FFFFFF"/>
              </a:solidFill>
              <a:latin typeface="Calibri" panose="020F0502020204030204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7" name="書卷 (垂直) 6"/>
          <p:cNvSpPr/>
          <p:nvPr/>
        </p:nvSpPr>
        <p:spPr>
          <a:xfrm>
            <a:off x="4740443" y="2045369"/>
            <a:ext cx="4006515" cy="4198000"/>
          </a:xfrm>
          <a:prstGeom prst="verticalScroll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 </a:t>
            </a:r>
            <a:endParaRPr lang="en-GB" sz="1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zh-TW" altLang="en-US" dirty="0">
                <a:solidFill>
                  <a:srgbClr val="00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十一月十七日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zh-TW" altLang="en-US" dirty="0" smtClean="0">
                <a:solidFill>
                  <a:srgbClr val="00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陰</a:t>
            </a:r>
            <a:endParaRPr lang="en-US" altLang="zh-TW" dirty="0" smtClean="0">
              <a:solidFill>
                <a:srgbClr val="000000"/>
              </a:solidFill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zh-TW" altLang="en-US" dirty="0">
                <a:solidFill>
                  <a:srgbClr val="00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怎麼辦？我真的太不小心！怎能弄丟呢？明明小息前還放在銀包裏，回課室後卻找不到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……</a:t>
            </a:r>
            <a:endParaRPr lang="en-GB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 </a:t>
            </a:r>
            <a:endParaRPr lang="en-GB" sz="20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 </a:t>
            </a:r>
            <a:endParaRPr lang="en-GB" sz="1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solidFill>
                  <a:srgbClr val="00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 </a:t>
            </a:r>
            <a:endParaRPr lang="en-GB" sz="1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500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/>
              <a:t>「</a:t>
            </a:r>
            <a:r>
              <a:rPr lang="zh-TW" altLang="en-US" sz="3600" b="1" dirty="0"/>
              <a:t>傳誠特務</a:t>
            </a:r>
            <a:r>
              <a:rPr lang="en-US" altLang="zh-TW" sz="3600" b="1" dirty="0" err="1"/>
              <a:t>i</a:t>
            </a:r>
            <a:r>
              <a:rPr lang="zh-TW" altLang="en-US" sz="3600" b="1" dirty="0"/>
              <a:t>」短片創作比賽參賽作</a:t>
            </a:r>
            <a:r>
              <a:rPr lang="zh-TW" altLang="en-US" sz="3600" b="1" dirty="0" smtClean="0"/>
              <a:t>品</a:t>
            </a:r>
            <a:r>
              <a:rPr lang="en-US" altLang="zh-TW" sz="3600" b="1" dirty="0" smtClean="0"/>
              <a:t/>
            </a:r>
            <a:br>
              <a:rPr lang="en-US" altLang="zh-TW" sz="3600" b="1" dirty="0" smtClean="0"/>
            </a:br>
            <a:r>
              <a:rPr lang="zh-TW" altLang="en-US" sz="3600" b="1" dirty="0" smtClean="0"/>
              <a:t>啟</a:t>
            </a:r>
            <a:r>
              <a:rPr lang="zh-TW" altLang="en-US" sz="3600" b="1" dirty="0"/>
              <a:t>基學校</a:t>
            </a:r>
            <a:r>
              <a:rPr lang="en-US" altLang="zh-TW" sz="3600" b="1" dirty="0"/>
              <a:t>(</a:t>
            </a:r>
            <a:r>
              <a:rPr lang="zh-TW" altLang="en-US" sz="3600" b="1" dirty="0"/>
              <a:t>港島</a:t>
            </a:r>
            <a:r>
              <a:rPr lang="en-US" altLang="zh-TW" sz="3600" b="1" dirty="0" smtClean="0"/>
              <a:t>)</a:t>
            </a:r>
            <a:endParaRPr lang="en-GB" sz="3600" b="1" dirty="0"/>
          </a:p>
        </p:txBody>
      </p:sp>
      <p:pic>
        <p:nvPicPr>
          <p:cNvPr id="4" name="內容版面配置區 3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66" y="1825625"/>
            <a:ext cx="7802668" cy="4351338"/>
          </a:xfrm>
        </p:spPr>
      </p:pic>
    </p:spTree>
    <p:extLst>
      <p:ext uri="{BB962C8B-B14F-4D97-AF65-F5344CB8AC3E}">
        <p14:creationId xmlns:p14="http://schemas.microsoft.com/office/powerpoint/2010/main" val="3963696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95788" y="366166"/>
            <a:ext cx="4352424" cy="1325563"/>
          </a:xfrm>
        </p:spPr>
        <p:txBody>
          <a:bodyPr/>
          <a:lstStyle/>
          <a:p>
            <a:pPr algn="ctr"/>
            <a:r>
              <a:rPr lang="zh-TW" altLang="en-US" dirty="0"/>
              <a:t>良心小巷</a:t>
            </a:r>
            <a:endParaRPr lang="en-GB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44450"/>
            </a:sp3d>
          </a:bodyPr>
          <a:lstStyle/>
          <a:p>
            <a:pPr marL="0" indent="0">
              <a:buNone/>
            </a:pPr>
            <a:r>
              <a:rPr lang="zh-TW" altLang="en-US" sz="360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應</a:t>
            </a:r>
            <a:r>
              <a:rPr lang="zh-TW" altLang="en-US" sz="36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否告</a:t>
            </a:r>
            <a:r>
              <a:rPr lang="zh-TW" altLang="en-US" sz="360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訴老師這件事？</a:t>
            </a:r>
            <a:endParaRPr lang="en-US" altLang="zh-TW" sz="3600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  <a:p>
            <a:pPr marL="0" indent="0">
              <a:buNone/>
            </a:pPr>
            <a:r>
              <a:rPr lang="zh-TW" altLang="en-US" sz="36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我</a:t>
            </a:r>
            <a:r>
              <a:rPr lang="zh-TW" altLang="en-US" sz="4000" dirty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贊</a:t>
            </a:r>
            <a:r>
              <a:rPr lang="zh-TW" altLang="en-US" sz="4000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成</a:t>
            </a:r>
            <a:r>
              <a:rPr lang="zh-TW" altLang="en-US" sz="36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，</a:t>
            </a:r>
            <a:r>
              <a:rPr lang="zh-TW" altLang="en-US" sz="360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因</a:t>
            </a:r>
            <a:r>
              <a:rPr lang="zh-TW" altLang="en-US" sz="36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為</a:t>
            </a:r>
            <a:r>
              <a:rPr lang="en-US" altLang="zh-TW" sz="36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……</a:t>
            </a:r>
          </a:p>
          <a:p>
            <a:pPr marL="0" indent="0">
              <a:buNone/>
            </a:pPr>
            <a:r>
              <a:rPr lang="zh-TW" altLang="en-US" sz="360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我</a:t>
            </a:r>
            <a:r>
              <a:rPr lang="zh-TW" altLang="en-US" sz="4000" dirty="0"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反</a:t>
            </a:r>
            <a:r>
              <a:rPr lang="zh-TW" altLang="en-US" sz="4000" dirty="0" smtClean="0"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對</a:t>
            </a:r>
            <a:r>
              <a:rPr lang="zh-TW" altLang="en-US" sz="36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，</a:t>
            </a:r>
            <a:r>
              <a:rPr lang="zh-TW" altLang="en-US" sz="360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因</a:t>
            </a:r>
            <a:r>
              <a:rPr lang="zh-TW" altLang="en-US" sz="36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為</a:t>
            </a:r>
            <a:r>
              <a:rPr lang="en-US" altLang="zh-TW" sz="36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……</a:t>
            </a:r>
            <a:endParaRPr lang="en-GB" sz="3600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4" name="圖片 3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514" y="4173502"/>
            <a:ext cx="2429380" cy="2171719"/>
          </a:xfrm>
          <a:prstGeom prst="rect">
            <a:avLst/>
          </a:prstGeom>
        </p:spPr>
      </p:pic>
      <p:pic>
        <p:nvPicPr>
          <p:cNvPr id="5" name="圖片 4" descr="畫面剪輯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163" y="4458218"/>
            <a:ext cx="2222455" cy="2055261"/>
          </a:xfrm>
          <a:prstGeom prst="rect">
            <a:avLst/>
          </a:prstGeom>
        </p:spPr>
      </p:pic>
      <p:pic>
        <p:nvPicPr>
          <p:cNvPr id="6" name="圖片 5" descr="畫面剪輯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287" y="1736361"/>
            <a:ext cx="2464054" cy="213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246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19851" y="365126"/>
            <a:ext cx="4304297" cy="1325563"/>
          </a:xfrm>
        </p:spPr>
        <p:txBody>
          <a:bodyPr/>
          <a:lstStyle/>
          <a:p>
            <a:pPr algn="ctr"/>
            <a:r>
              <a:rPr lang="ja-JP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總結</a:t>
            </a:r>
            <a:endParaRPr lang="en-GB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600" dirty="0"/>
              <a:t>偷取別人的東西，令別人蒙受損失，是沒有顧及別人感受的行為，甚至傷害了別人，因為那些物品或金錢對物主可能十分重要。此外，不屬於自己的東西，不應該據為己有。</a:t>
            </a:r>
          </a:p>
          <a:p>
            <a:r>
              <a:rPr lang="zh-TW" altLang="en-US" sz="3600" dirty="0"/>
              <a:t>偷竊是犯法的行為，有機會被捕入獄，令前途盡毀，亦令父母師長失望傷心。</a:t>
            </a:r>
          </a:p>
        </p:txBody>
      </p:sp>
    </p:spTree>
    <p:extLst>
      <p:ext uri="{BB962C8B-B14F-4D97-AF65-F5344CB8AC3E}">
        <p14:creationId xmlns:p14="http://schemas.microsoft.com/office/powerpoint/2010/main" val="4189740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</TotalTime>
  <Words>162</Words>
  <Application>Microsoft Office PowerPoint</Application>
  <PresentationFormat>如螢幕大小 (4:3)</PresentationFormat>
  <Paragraphs>23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1" baseType="lpstr">
      <vt:lpstr>新細明體</vt:lpstr>
      <vt:lpstr>Arial</vt:lpstr>
      <vt:lpstr>Calibri</vt:lpstr>
      <vt:lpstr>Calibri Light</vt:lpstr>
      <vt:lpstr>Times New Roman</vt:lpstr>
      <vt:lpstr>Office 佈景主題</vt:lpstr>
      <vt:lpstr>單元三 不問自取</vt:lpstr>
      <vt:lpstr>日記</vt:lpstr>
      <vt:lpstr>「傳誠特務i」短片創作比賽參賽作品 啟基學校(港島)</vt:lpstr>
      <vt:lpstr>良心小巷</vt:lpstr>
      <vt:lpstr>總結</vt:lpstr>
    </vt:vector>
  </TitlesOfParts>
  <Company>ICAC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單元一 誠實掙扎</dc:title>
  <dc:creator>ICAC</dc:creator>
  <cp:lastModifiedBy>ICAC</cp:lastModifiedBy>
  <cp:revision>12</cp:revision>
  <cp:lastPrinted>2017-10-10T03:30:28Z</cp:lastPrinted>
  <dcterms:created xsi:type="dcterms:W3CDTF">2017-10-09T08:12:33Z</dcterms:created>
  <dcterms:modified xsi:type="dcterms:W3CDTF">2018-01-10T08:15:34Z</dcterms:modified>
</cp:coreProperties>
</file>