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3" r:id="rId5"/>
    <p:sldId id="257" r:id="rId6"/>
    <p:sldId id="262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14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3215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7466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979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92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947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935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5639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8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364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5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01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74000">
              <a:schemeClr val="accent6">
                <a:lumMod val="40000"/>
                <a:lumOff val="60000"/>
              </a:schemeClr>
            </a:gs>
            <a:gs pos="8300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2257E-EA85-4776-B124-31C3E71484A4}" type="datetimeFigureOut">
              <a:rPr lang="en-GB" smtClean="0"/>
              <a:t>10/01/2018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95DE33-E45B-4279-9888-B39F1E6848D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438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2042319"/>
            <a:ext cx="9144000" cy="23876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單元四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貪污零容忍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748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分組討論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小息時，看到有同學在小食部插隊</a:t>
            </a:r>
            <a:r>
              <a:rPr lang="en-US" altLang="zh-TW" dirty="0" smtClean="0"/>
              <a:t>……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65" y="2478846"/>
            <a:ext cx="4216662" cy="437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7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分組討論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班長發現同學抄功課，同學將一包零食遞給班長，請他不要告訴老師，班長答允。</a:t>
            </a:r>
            <a:endParaRPr lang="en-GB" dirty="0"/>
          </a:p>
        </p:txBody>
      </p:sp>
      <p:pic>
        <p:nvPicPr>
          <p:cNvPr id="5" name="圖片 4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412" y="2713719"/>
            <a:ext cx="4167052" cy="414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6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/>
              <a:t>「</a:t>
            </a:r>
            <a:r>
              <a:rPr lang="zh-TW" altLang="en-US" b="1" dirty="0"/>
              <a:t>傳誠特務</a:t>
            </a:r>
            <a:r>
              <a:rPr lang="en-US" altLang="zh-TW" b="1" dirty="0" err="1"/>
              <a:t>i</a:t>
            </a:r>
            <a:r>
              <a:rPr lang="zh-TW" altLang="en-US" b="1" dirty="0"/>
              <a:t>」短片創作比賽銀獎及最具創意獎作品 </a:t>
            </a:r>
            <a:r>
              <a:rPr lang="en-US" altLang="zh-TW" b="1" dirty="0"/>
              <a:t>(</a:t>
            </a:r>
            <a:r>
              <a:rPr lang="zh-TW" altLang="en-US" b="1" dirty="0"/>
              <a:t>海怡寶血小學</a:t>
            </a:r>
            <a:r>
              <a:rPr lang="en-US" altLang="zh-TW" b="1" dirty="0"/>
              <a:t>)</a:t>
            </a:r>
            <a:endParaRPr lang="en-GB" b="1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383" y="1825625"/>
            <a:ext cx="6937233" cy="4351338"/>
          </a:xfrm>
        </p:spPr>
      </p:pic>
    </p:spTree>
    <p:extLst>
      <p:ext uri="{BB962C8B-B14F-4D97-AF65-F5344CB8AC3E}">
        <p14:creationId xmlns:p14="http://schemas.microsoft.com/office/powerpoint/2010/main" val="269213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800" b="1" dirty="0" smtClean="0"/>
              <a:t>另一個結局：如果他們收取利益</a:t>
            </a:r>
            <a:r>
              <a:rPr lang="en-US" altLang="zh-TW" sz="3800" b="1" dirty="0" smtClean="0"/>
              <a:t>……</a:t>
            </a:r>
            <a:endParaRPr lang="en-GB" sz="3800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8758" y="1690689"/>
            <a:ext cx="8566484" cy="39495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solidFill>
                  <a:srgbClr val="002060"/>
                </a:solidFill>
              </a:rPr>
              <a:t>           班</a:t>
            </a:r>
            <a:r>
              <a:rPr lang="zh-TW" altLang="en-US" dirty="0">
                <a:solidFill>
                  <a:srgbClr val="002060"/>
                </a:solidFill>
              </a:rPr>
              <a:t>長選舉</a:t>
            </a:r>
            <a:r>
              <a:rPr lang="zh-TW" altLang="en-US" sz="3600" dirty="0"/>
              <a:t>                          </a:t>
            </a:r>
            <a:r>
              <a:rPr lang="zh-TW" altLang="en-US" sz="3600" dirty="0" smtClean="0"/>
              <a:t> </a:t>
            </a:r>
            <a:r>
              <a:rPr lang="zh-TW" altLang="en-US" dirty="0" smtClean="0">
                <a:solidFill>
                  <a:srgbClr val="002060"/>
                </a:solidFill>
              </a:rPr>
              <a:t>入</a:t>
            </a:r>
            <a:r>
              <a:rPr lang="zh-TW" altLang="en-US" dirty="0">
                <a:solidFill>
                  <a:srgbClr val="002060"/>
                </a:solidFill>
              </a:rPr>
              <a:t>學面試</a:t>
            </a:r>
          </a:p>
          <a:p>
            <a:pPr marL="0" indent="0">
              <a:buNone/>
            </a:pPr>
            <a:endParaRPr lang="en-US" altLang="zh-TW" sz="3600" dirty="0"/>
          </a:p>
          <a:p>
            <a:pPr marL="742950" indent="-742950">
              <a:buFont typeface="+mj-lt"/>
              <a:buAutoNum type="arabicPeriod"/>
            </a:pPr>
            <a:endParaRPr lang="en-US" altLang="zh-TW" sz="3600" dirty="0"/>
          </a:p>
          <a:p>
            <a:pPr marL="0" indent="0">
              <a:buNone/>
            </a:pPr>
            <a:endParaRPr lang="en-US" altLang="zh-TW" sz="3600" dirty="0" smtClean="0"/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2060"/>
                </a:solidFill>
              </a:rPr>
              <a:t> </a:t>
            </a:r>
            <a:endParaRPr lang="en-US" altLang="zh-TW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rgbClr val="002060"/>
                </a:solidFill>
              </a:rPr>
              <a:t>揀</a:t>
            </a:r>
            <a:r>
              <a:rPr lang="zh-TW" altLang="en-US" dirty="0">
                <a:solidFill>
                  <a:srgbClr val="002060"/>
                </a:solidFill>
              </a:rPr>
              <a:t>選午餐飯盒供應商</a:t>
            </a:r>
            <a:r>
              <a:rPr lang="zh-TW" altLang="en-US" dirty="0"/>
              <a:t>                   </a:t>
            </a:r>
            <a:r>
              <a:rPr lang="zh-TW" altLang="en-US" dirty="0" smtClean="0"/>
              <a:t>  </a:t>
            </a:r>
            <a:r>
              <a:rPr lang="zh-TW" altLang="en-US" dirty="0">
                <a:solidFill>
                  <a:srgbClr val="002060"/>
                </a:solidFill>
              </a:rPr>
              <a:t>揀選教科書</a:t>
            </a:r>
          </a:p>
          <a:p>
            <a:pPr marL="0" indent="0">
              <a:buNone/>
            </a:pPr>
            <a:endParaRPr lang="zh-TW" altLang="en-US" sz="3600" dirty="0"/>
          </a:p>
        </p:txBody>
      </p:sp>
      <p:pic>
        <p:nvPicPr>
          <p:cNvPr id="4" name="圖片 3" descr="畫面剪輯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201560"/>
            <a:ext cx="2850738" cy="1831404"/>
          </a:xfrm>
          <a:prstGeom prst="rect">
            <a:avLst/>
          </a:prstGeom>
        </p:spPr>
      </p:pic>
      <p:pic>
        <p:nvPicPr>
          <p:cNvPr id="6" name="圖片 5" descr="畫面剪輯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71" y="2201560"/>
            <a:ext cx="2974195" cy="1905622"/>
          </a:xfrm>
          <a:prstGeom prst="rect">
            <a:avLst/>
          </a:prstGeom>
        </p:spPr>
      </p:pic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5" y="5242449"/>
            <a:ext cx="2875543" cy="1615551"/>
          </a:xfrm>
          <a:prstGeom prst="rect">
            <a:avLst/>
          </a:prstGeom>
        </p:spPr>
      </p:pic>
      <p:pic>
        <p:nvPicPr>
          <p:cNvPr id="8" name="圖片 7" descr="畫面剪輯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271" y="5189725"/>
            <a:ext cx="2974195" cy="166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24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貪</a:t>
            </a:r>
            <a:r>
              <a:rPr lang="ja-JP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污是</a:t>
            </a:r>
            <a:r>
              <a:rPr lang="en-US" altLang="ja-JP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??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57250" y="2018131"/>
            <a:ext cx="67948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dirty="0"/>
              <a:t>貪污是以不正當手段換取個人利益，違反公平原則，損害其他人的利益，對大眾及社會造成不良的影響。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170849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小</a:t>
            </a:r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336255" cy="4851901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 smtClean="0"/>
              <a:t>在</a:t>
            </a:r>
            <a:r>
              <a:rPr lang="zh-TW" altLang="en-US" dirty="0"/>
              <a:t>「班長選舉」中以利益換取選票，不但對其他候選人不公平，而且未能揀選真正適合擔任班長的同學服務大家。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 smtClean="0"/>
              <a:t>若</a:t>
            </a:r>
            <a:r>
              <a:rPr lang="zh-TW" altLang="en-US" dirty="0"/>
              <a:t>以金錢換取學位，對其他靠實力參加「入學面試」的申請人不公平。</a:t>
            </a:r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 smtClean="0"/>
              <a:t>若</a:t>
            </a:r>
            <a:r>
              <a:rPr lang="zh-TW" altLang="en-US" dirty="0"/>
              <a:t>學校因收取利益</a:t>
            </a:r>
            <a:r>
              <a:rPr lang="en-US" altLang="zh-TW" dirty="0"/>
              <a:t>(</a:t>
            </a:r>
            <a:r>
              <a:rPr lang="zh-TW" altLang="en-US" dirty="0"/>
              <a:t>豪華旅行團</a:t>
            </a:r>
            <a:r>
              <a:rPr lang="en-US" altLang="zh-TW" dirty="0"/>
              <a:t>) </a:t>
            </a:r>
            <a:r>
              <a:rPr lang="zh-TW" altLang="en-US" dirty="0"/>
              <a:t>而不是以食物質素、營養及價錢等主要準則「揀選午餐飯盒供應商」，學生每天上學便要吃不美味、欠缺營養甚至不清潔的食物，影響健康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 algn="just">
              <a:lnSpc>
                <a:spcPct val="120000"/>
              </a:lnSpc>
              <a:buFont typeface="+mj-lt"/>
              <a:buAutoNum type="arabicPeriod"/>
            </a:pPr>
            <a:r>
              <a:rPr lang="zh-TW" altLang="en-US" dirty="0" smtClean="0"/>
              <a:t>若</a:t>
            </a:r>
            <a:r>
              <a:rPr lang="zh-TW" altLang="en-US" dirty="0"/>
              <a:t>學校因收取利益</a:t>
            </a:r>
            <a:r>
              <a:rPr lang="en-US" altLang="zh-TW" dirty="0"/>
              <a:t>(</a:t>
            </a:r>
            <a:r>
              <a:rPr lang="zh-TW" altLang="en-US" dirty="0"/>
              <a:t>豪門夜宴</a:t>
            </a:r>
            <a:r>
              <a:rPr lang="en-US" altLang="zh-TW" dirty="0"/>
              <a:t>) </a:t>
            </a:r>
            <a:r>
              <a:rPr lang="zh-TW" altLang="en-US" dirty="0"/>
              <a:t>而不是以課本內容及印刷質素等主要準則「揀選教科書」，所揀選的教科書未必適合學生，或對學生的學習有不良的影響。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082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/>
              <a:t>《</a:t>
            </a:r>
            <a:r>
              <a:rPr lang="zh-TW" altLang="en-US" dirty="0"/>
              <a:t>以廉潔保衛家園</a:t>
            </a:r>
            <a:r>
              <a:rPr lang="en-US" altLang="zh-TW" dirty="0"/>
              <a:t>》</a:t>
            </a:r>
            <a:endParaRPr lang="en-GB" dirty="0"/>
          </a:p>
        </p:txBody>
      </p:sp>
      <p:pic>
        <p:nvPicPr>
          <p:cNvPr id="4" name="內容版面配置區 3" descr="畫面剪輯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31" y="1690689"/>
            <a:ext cx="8515539" cy="4379035"/>
          </a:xfrm>
        </p:spPr>
      </p:pic>
    </p:spTree>
    <p:extLst>
      <p:ext uri="{BB962C8B-B14F-4D97-AF65-F5344CB8AC3E}">
        <p14:creationId xmlns:p14="http://schemas.microsoft.com/office/powerpoint/2010/main" val="44149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dirty="0">
                <a:latin typeface="新細明體" panose="02020500000000000000" pitchFamily="18" charset="-120"/>
                <a:ea typeface="新細明體" panose="02020500000000000000" pitchFamily="18" charset="-120"/>
              </a:rPr>
              <a:t>總結</a:t>
            </a:r>
            <a:endParaRPr lang="en-GB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600" dirty="0"/>
              <a:t>遇到不公平、不合法、不符規的事，若我們因個人利益、息事寧人或怕惹麻煩而採取容忍的態度，只會縱容幹壞事的人，助長歪風，對大眾及社會造成不良的影響，自己也會受害。</a:t>
            </a:r>
          </a:p>
          <a:p>
            <a:r>
              <a:rPr lang="zh-TW" altLang="en-US" sz="3600" dirty="0"/>
              <a:t>遇到不公平、不合法、不符規的事，應該不啞忍不逃避，告訴師長，這是我們的責任。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605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</TotalTime>
  <Words>537</Words>
  <Application>Microsoft Office PowerPoint</Application>
  <PresentationFormat>如螢幕大小 (4:3)</PresentationFormat>
  <Paragraphs>24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4" baseType="lpstr">
      <vt:lpstr>新細明體</vt:lpstr>
      <vt:lpstr>Arial</vt:lpstr>
      <vt:lpstr>Calibri</vt:lpstr>
      <vt:lpstr>Calibri Light</vt:lpstr>
      <vt:lpstr>Office 佈景主題</vt:lpstr>
      <vt:lpstr>單元四 貪污零容忍</vt:lpstr>
      <vt:lpstr>分組討論</vt:lpstr>
      <vt:lpstr>分組討論</vt:lpstr>
      <vt:lpstr>「傳誠特務i」短片創作比賽銀獎及最具創意獎作品 (海怡寶血小學)</vt:lpstr>
      <vt:lpstr>另一個結局：如果他們收取利益……</vt:lpstr>
      <vt:lpstr>貪污是??</vt:lpstr>
      <vt:lpstr>小結</vt:lpstr>
      <vt:lpstr>《以廉潔保衛家園》</vt:lpstr>
      <vt:lpstr>總結</vt:lpstr>
    </vt:vector>
  </TitlesOfParts>
  <Company>ICAC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單元一 誠實掙扎</dc:title>
  <dc:creator>ICAC</dc:creator>
  <cp:lastModifiedBy>ICAC</cp:lastModifiedBy>
  <cp:revision>12</cp:revision>
  <dcterms:created xsi:type="dcterms:W3CDTF">2017-10-09T08:12:33Z</dcterms:created>
  <dcterms:modified xsi:type="dcterms:W3CDTF">2018-01-10T08:19:53Z</dcterms:modified>
</cp:coreProperties>
</file>