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3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7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6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6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4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2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84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33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02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4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3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05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8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042319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單</a:t>
            </a:r>
            <a:r>
              <a:rPr lang="zh-TW" altLang="en-US" dirty="0"/>
              <a:t>元八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徇</a:t>
            </a:r>
            <a:r>
              <a:rPr lang="zh-TW" altLang="en-US" dirty="0"/>
              <a:t>私要不得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4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學校崗位知多少？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en-US" sz="3600" dirty="0"/>
              <a:t>班長</a:t>
            </a:r>
            <a:endParaRPr lang="en-US" altLang="zh-TW" sz="3600" dirty="0"/>
          </a:p>
          <a:p>
            <a:pPr algn="just"/>
            <a:r>
              <a:rPr lang="zh-TW" altLang="en-US" sz="3600" dirty="0"/>
              <a:t>組長</a:t>
            </a:r>
            <a:endParaRPr lang="en-US" altLang="zh-TW" sz="3600" dirty="0"/>
          </a:p>
          <a:p>
            <a:pPr algn="just"/>
            <a:r>
              <a:rPr lang="zh-TW" altLang="en-US" sz="3600" dirty="0"/>
              <a:t>風紀</a:t>
            </a:r>
            <a:endParaRPr lang="en-US" altLang="zh-TW" sz="3600" dirty="0"/>
          </a:p>
          <a:p>
            <a:pPr algn="just"/>
            <a:r>
              <a:rPr lang="zh-TW" altLang="en-US" sz="3600" dirty="0"/>
              <a:t>科長</a:t>
            </a:r>
            <a:endParaRPr lang="en-US" altLang="zh-TW" sz="3600" dirty="0"/>
          </a:p>
          <a:p>
            <a:pPr algn="just"/>
            <a:r>
              <a:rPr lang="zh-TW" altLang="en-US" sz="3600" dirty="0"/>
              <a:t>圖書館管理員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2481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學校崗位知多少？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dirty="0"/>
              <a:t>全班分為</a:t>
            </a:r>
            <a:r>
              <a:rPr lang="en-US" altLang="zh-TW" sz="3600" dirty="0"/>
              <a:t>5</a:t>
            </a:r>
            <a:r>
              <a:rPr lang="zh-TW" altLang="en-US" sz="3600" dirty="0"/>
              <a:t>組，每組獲派一張壁報紙。請每組在限時</a:t>
            </a:r>
            <a:r>
              <a:rPr lang="en-US" altLang="zh-TW" sz="3600" dirty="0"/>
              <a:t>1</a:t>
            </a:r>
            <a:r>
              <a:rPr lang="zh-TW" altLang="en-US" sz="3600" dirty="0"/>
              <a:t>分鐘內在壁報紙寫上該崗位的職務及擔任該崗位所需的條件。</a:t>
            </a:r>
          </a:p>
          <a:p>
            <a:r>
              <a:rPr lang="en-US" altLang="zh-TW" sz="3600" dirty="0"/>
              <a:t>1</a:t>
            </a:r>
            <a:r>
              <a:rPr lang="zh-TW" altLang="en-US" sz="3600" dirty="0"/>
              <a:t>分鐘後，每組將壁報紙交給下一組，繼續寫上該崗位的職務及所需條件</a:t>
            </a:r>
            <a:r>
              <a:rPr lang="en-US" altLang="zh-TW" sz="3600" dirty="0"/>
              <a:t>(</a:t>
            </a:r>
            <a:r>
              <a:rPr lang="zh-TW" altLang="en-US" sz="3600" dirty="0"/>
              <a:t>限時</a:t>
            </a:r>
            <a:r>
              <a:rPr lang="en-US" altLang="zh-TW" sz="3600" dirty="0"/>
              <a:t>1</a:t>
            </a:r>
            <a:r>
              <a:rPr lang="zh-TW" altLang="en-US" sz="3600" dirty="0"/>
              <a:t>分鐘</a:t>
            </a:r>
            <a:r>
              <a:rPr lang="en-US" altLang="zh-TW" sz="3600" dirty="0"/>
              <a:t>)</a:t>
            </a:r>
            <a:r>
              <a:rPr lang="zh-TW" altLang="en-US" sz="3600" dirty="0"/>
              <a:t>。</a:t>
            </a:r>
          </a:p>
          <a:p>
            <a:r>
              <a:rPr lang="zh-TW" altLang="en-US" sz="3600" dirty="0"/>
              <a:t>如此類推，直至各組均曾在</a:t>
            </a:r>
            <a:r>
              <a:rPr lang="en-US" altLang="zh-TW" sz="3600" dirty="0"/>
              <a:t>5</a:t>
            </a:r>
            <a:r>
              <a:rPr lang="zh-TW" altLang="en-US" sz="3600" dirty="0"/>
              <a:t>張壁報紙上填寫。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46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「</a:t>
            </a:r>
            <a:r>
              <a:rPr lang="zh-TW" altLang="en-US" sz="3600" b="1" dirty="0"/>
              <a:t>傳誠特務</a:t>
            </a:r>
            <a:r>
              <a:rPr lang="en-US" altLang="zh-TW" sz="3600" b="1" dirty="0" err="1"/>
              <a:t>i</a:t>
            </a:r>
            <a:r>
              <a:rPr lang="zh-TW" altLang="en-US" sz="3600" b="1" dirty="0"/>
              <a:t>」短片創作比賽銅獎作</a:t>
            </a:r>
            <a:r>
              <a:rPr lang="zh-TW" altLang="en-US" sz="3600" b="1" dirty="0" smtClean="0"/>
              <a:t>品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軒</a:t>
            </a:r>
            <a:r>
              <a:rPr lang="zh-TW" altLang="en-US" sz="3600" b="1" dirty="0"/>
              <a:t>尼詩道官立小學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銅鑼灣</a:t>
            </a:r>
            <a:r>
              <a:rPr lang="en-US" altLang="zh-TW" sz="3600" b="1" dirty="0" smtClean="0"/>
              <a:t>)</a:t>
            </a:r>
            <a:endParaRPr lang="en-GB" sz="3600" b="1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1" y="1825625"/>
            <a:ext cx="7768057" cy="4351338"/>
          </a:xfrm>
        </p:spPr>
      </p:pic>
    </p:spTree>
    <p:extLst>
      <p:ext uri="{BB962C8B-B14F-4D97-AF65-F5344CB8AC3E}">
        <p14:creationId xmlns:p14="http://schemas.microsoft.com/office/powerpoint/2010/main" val="400138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「</a:t>
            </a:r>
            <a:r>
              <a:rPr lang="zh-TW" altLang="en-US" sz="3600" b="1" dirty="0"/>
              <a:t>傳誠特務</a:t>
            </a:r>
            <a:r>
              <a:rPr lang="en-US" altLang="zh-TW" sz="3600" b="1" dirty="0" err="1"/>
              <a:t>i</a:t>
            </a:r>
            <a:r>
              <a:rPr lang="zh-TW" altLang="en-US" sz="3600" b="1" dirty="0"/>
              <a:t>」短片創作比賽參賽作</a:t>
            </a:r>
            <a:r>
              <a:rPr lang="zh-TW" altLang="en-US" sz="3600" b="1" dirty="0" smtClean="0"/>
              <a:t>品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樂</a:t>
            </a:r>
            <a:r>
              <a:rPr lang="zh-TW" altLang="en-US" sz="3600" b="1" dirty="0"/>
              <a:t>善堂梁銶琚學</a:t>
            </a:r>
            <a:r>
              <a:rPr lang="zh-TW" altLang="en-US" sz="3600" b="1" dirty="0" smtClean="0"/>
              <a:t>校</a:t>
            </a:r>
            <a:endParaRPr lang="en-GB" sz="3600" b="1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7" y="1825625"/>
            <a:ext cx="7767486" cy="4351338"/>
          </a:xfrm>
        </p:spPr>
      </p:pic>
    </p:spTree>
    <p:extLst>
      <p:ext uri="{BB962C8B-B14F-4D97-AF65-F5344CB8AC3E}">
        <p14:creationId xmlns:p14="http://schemas.microsoft.com/office/powerpoint/2010/main" val="298877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定格形</a:t>
            </a:r>
            <a:r>
              <a:rPr lang="ja-JP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像及</a:t>
            </a:r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思路追蹤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6747" y="1690689"/>
            <a:ext cx="68400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處境一</a:t>
            </a:r>
          </a:p>
          <a:p>
            <a:r>
              <a:rPr lang="zh-TW" altLang="en-US" sz="3600" dirty="0"/>
              <a:t>阿希濫用職權幫助阿一插</a:t>
            </a:r>
            <a:r>
              <a:rPr lang="zh-TW" altLang="en-US" sz="3600" dirty="0" smtClean="0"/>
              <a:t>隊</a:t>
            </a:r>
            <a:endParaRPr lang="en-US" altLang="zh-TW" sz="3600" dirty="0" smtClean="0"/>
          </a:p>
          <a:p>
            <a:pPr marL="0" indent="0">
              <a:buNone/>
            </a:pPr>
            <a:endParaRPr lang="zh-TW" altLang="en-US" sz="3600" dirty="0"/>
          </a:p>
          <a:p>
            <a:pPr marL="0" indent="0">
              <a:buNone/>
            </a:pPr>
            <a:r>
              <a:rPr lang="zh-TW" altLang="en-US" sz="3600" dirty="0"/>
              <a:t>處境二 </a:t>
            </a:r>
          </a:p>
          <a:p>
            <a:r>
              <a:rPr lang="zh-TW" altLang="en-US" sz="3600" dirty="0"/>
              <a:t>圖書管理員收取零食，替男同學隱瞞事件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9971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小</a:t>
            </a:r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結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濫用職權幫助朋友插隊，影響其他守秩序的人，令他們輪候的時間增加，無論動機怎樣良好 ，亦損害他人利益，是不負責任的行為。</a:t>
            </a:r>
          </a:p>
          <a:p>
            <a:r>
              <a:rPr lang="zh-TW" altLang="en-US" sz="3600" dirty="0"/>
              <a:t>為了個人利益而濫用職權，是十分自私的行為；而以利益賄賂別人亦屬不當。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88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角</a:t>
            </a:r>
            <a:r>
              <a:rPr lang="zh-TW" altLang="en-US" dirty="0"/>
              <a:t>色扮演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zh-TW" altLang="en-US" sz="3600" dirty="0"/>
              <a:t>假如你是處境一中的阿希，如何拒絕阿一請你幫忙插隊</a:t>
            </a:r>
            <a:r>
              <a:rPr lang="zh-TW" altLang="en-US" sz="3600" dirty="0" smtClean="0"/>
              <a:t>？</a:t>
            </a:r>
            <a:endParaRPr lang="en-US" altLang="zh-TW" sz="3600" dirty="0" smtClean="0"/>
          </a:p>
          <a:p>
            <a:pPr marL="742950" indent="-742950" algn="just">
              <a:buFont typeface="+mj-lt"/>
              <a:buAutoNum type="arabicPeriod"/>
            </a:pPr>
            <a:r>
              <a:rPr lang="zh-TW" altLang="en-US" sz="3600" dirty="0" smtClean="0"/>
              <a:t>假</a:t>
            </a:r>
            <a:r>
              <a:rPr lang="zh-TW" altLang="en-US" sz="3600" dirty="0"/>
              <a:t>如你是處境二中的圖書館管理員，如何拒絕男同學的請求？</a:t>
            </a:r>
          </a:p>
        </p:txBody>
      </p:sp>
    </p:spTree>
    <p:extLst>
      <p:ext uri="{BB962C8B-B14F-4D97-AF65-F5344CB8AC3E}">
        <p14:creationId xmlns:p14="http://schemas.microsoft.com/office/powerpoint/2010/main" val="245402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dirty="0"/>
              <a:t>師長和同學對各擔任職務人員抱有期望和信任，所以被委以重任的同學處事必須誠實公正，不能偏私，否則會辜負學校、師長和同學對他們的期望。</a:t>
            </a:r>
          </a:p>
          <a:p>
            <a:r>
              <a:rPr lang="zh-TW" altLang="en-US" sz="3600" dirty="0"/>
              <a:t>任何人包括親友請求我們濫用職權，應該堅決拒絕。事實上以不正當手段處理事情，並不能真的幫助親友，反而助長歪風，使其變本加厲，最終只會害了他們。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236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511</Words>
  <Application>Microsoft Office PowerPoint</Application>
  <PresentationFormat>如螢幕大小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佈景主題</vt:lpstr>
      <vt:lpstr>單元八 徇私要不得</vt:lpstr>
      <vt:lpstr>學校崗位知多少？</vt:lpstr>
      <vt:lpstr>學校崗位知多少？</vt:lpstr>
      <vt:lpstr>「傳誠特務i」短片創作比賽銅獎作品 軒尼詩道官立小學(銅鑼灣)</vt:lpstr>
      <vt:lpstr>「傳誠特務i」短片創作比賽參賽作品 樂善堂梁銶琚學校</vt:lpstr>
      <vt:lpstr>定格形像及思路追蹤</vt:lpstr>
      <vt:lpstr>小結</vt:lpstr>
      <vt:lpstr>角色扮演</vt:lpstr>
      <vt:lpstr>總結</vt:lpstr>
    </vt:vector>
  </TitlesOfParts>
  <Company>ICAC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單元一 誠實掙扎</dc:title>
  <dc:creator>ICAC</dc:creator>
  <cp:lastModifiedBy>ICAC</cp:lastModifiedBy>
  <cp:revision>12</cp:revision>
  <dcterms:created xsi:type="dcterms:W3CDTF">2017-10-09T08:12:33Z</dcterms:created>
  <dcterms:modified xsi:type="dcterms:W3CDTF">2018-01-10T08:29:42Z</dcterms:modified>
</cp:coreProperties>
</file>